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6" r:id="rId2"/>
    <p:sldId id="307" r:id="rId3"/>
    <p:sldId id="256" r:id="rId4"/>
    <p:sldId id="265" r:id="rId5"/>
    <p:sldId id="257" r:id="rId6"/>
    <p:sldId id="261" r:id="rId7"/>
    <p:sldId id="258" r:id="rId8"/>
    <p:sldId id="263" r:id="rId9"/>
    <p:sldId id="262" r:id="rId10"/>
    <p:sldId id="264" r:id="rId11"/>
    <p:sldId id="260" r:id="rId12"/>
    <p:sldId id="259" r:id="rId13"/>
    <p:sldId id="30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Doctor%27s_Dilemma_(play)" TargetMode="External"/><Relationship Id="rId2" Type="http://schemas.openxmlformats.org/officeDocument/2006/relationships/hyperlink" Target="https://en.wikipedia.org/wiki/Major_Barba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Antony_and_Cleopatra" TargetMode="External"/><Relationship Id="rId4" Type="http://schemas.openxmlformats.org/officeDocument/2006/relationships/hyperlink" Target="https://en.wikipedia.org/wiki/Caesar_and_Cleopatra_(play)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cademy_Award_for_Best_Adapted_Screenplay" TargetMode="External"/><Relationship Id="rId2" Type="http://schemas.openxmlformats.org/officeDocument/2006/relationships/hyperlink" Target="https://en.wikipedia.org/wiki/William_Shakespear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emocratic_socialism" TargetMode="External"/><Relationship Id="rId3" Type="http://schemas.openxmlformats.org/officeDocument/2006/relationships/hyperlink" Target="https://en.wikipedia.org/wiki/Fabian_Society" TargetMode="External"/><Relationship Id="rId7" Type="http://schemas.openxmlformats.org/officeDocument/2006/relationships/hyperlink" Target="https://en.wikipedia.org/wiki/History_of_the_socialist_movement_in_the_United_Kingdom" TargetMode="External"/><Relationship Id="rId12" Type="http://schemas.openxmlformats.org/officeDocument/2006/relationships/hyperlink" Target="https://en.wikipedia.org/wiki/Revolution" TargetMode="External"/><Relationship Id="rId2" Type="http://schemas.openxmlformats.org/officeDocument/2006/relationships/hyperlink" Target="https://en.wikipedia.org/wiki/Gradualism#Politics_and_socie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irst_World_War" TargetMode="External"/><Relationship Id="rId11" Type="http://schemas.openxmlformats.org/officeDocument/2006/relationships/hyperlink" Target="https://en.wikipedia.org/wiki/Democracy" TargetMode="External"/><Relationship Id="rId5" Type="http://schemas.openxmlformats.org/officeDocument/2006/relationships/hyperlink" Target="https://en.wikipedia.org/wiki/Joseph_Stalin" TargetMode="External"/><Relationship Id="rId10" Type="http://schemas.openxmlformats.org/officeDocument/2006/relationships/hyperlink" Target="https://en.wikipedia.org/wiki/Reformism" TargetMode="External"/><Relationship Id="rId4" Type="http://schemas.openxmlformats.org/officeDocument/2006/relationships/hyperlink" Target="https://en.wikipedia.org/wiki/Benito_Mussolini" TargetMode="External"/><Relationship Id="rId9" Type="http://schemas.openxmlformats.org/officeDocument/2006/relationships/hyperlink" Target="https://en.wikipedia.org/wiki/Gradualis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ind.galegroup.com/ttda/newspaperRetrieve.do?sgHitCountType=None&amp;sort=DateDescend&amp;tabID=T003&amp;prodId=TTDA&amp;resultListType=RESULT_LIST&amp;searchId=R1&amp;searchType=BasicSearchForm&amp;currentPosition=6&amp;qrySerId=Locale%28en%2C%2C%29%3AFQE%3D%28tx%2CNone%2C14%29pygmalion+shaw%3AAnd%3ALQE%3D%28da%2CNone%2C6%29%3C+1915%3AAnd%3ALQE%3D%28MB%2CNone%2C8%29%22TTDA-1%22%24&amp;retrieveFormat=MULTIPAGE_DOCUMENT&amp;userGroupName=viva_wm&amp;inPS=true&amp;contentSet=LTO&amp;&amp;docId=&amp;docLevel=FASCIMILE&amp;workId=&amp;relevancePageBatch=CS186581619&amp;contentSet=UDVIN&amp;callistoContentSet=UDVIN&amp;docPage=article&amp;hilite=y" TargetMode="External"/><Relationship Id="rId2" Type="http://schemas.openxmlformats.org/officeDocument/2006/relationships/hyperlink" Target="https://www.telegraph.co.uk/culture/theatre/theatre-reviews/10757120/Pygmalion-His-Majestys-Theatre-1914-review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utenberg.org/files/3825/3825-h/3825-h.htm" TargetMode="External"/><Relationship Id="rId5" Type="http://schemas.openxmlformats.org/officeDocument/2006/relationships/hyperlink" Target="http://www.library.cornell.edu/" TargetMode="External"/><Relationship Id="rId4" Type="http://schemas.openxmlformats.org/officeDocument/2006/relationships/hyperlink" Target="http://rmc.library.cornell.edu/EAD/pdf_guides/RMM04617_pub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itish_Library" TargetMode="External"/><Relationship Id="rId2" Type="http://schemas.openxmlformats.org/officeDocument/2006/relationships/hyperlink" Target="https://en.wikipedia.org/wiki/British_Museu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abian_Society" TargetMode="External"/><Relationship Id="rId2" Type="http://schemas.openxmlformats.org/officeDocument/2006/relationships/hyperlink" Target="https://en.wikipedia.org/wiki/Gradualism#Politics_and_socie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enrik_Ibs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Ruskin" TargetMode="External"/><Relationship Id="rId2" Type="http://schemas.openxmlformats.org/officeDocument/2006/relationships/hyperlink" Target="https://en.wikipedia.org/wiki/William_Morr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erial_(literature)" TargetMode="External"/><Relationship Id="rId5" Type="http://schemas.openxmlformats.org/officeDocument/2006/relationships/hyperlink" Target="https://en.wikipedia.org/wiki/Didacticism" TargetMode="External"/><Relationship Id="rId4" Type="http://schemas.openxmlformats.org/officeDocument/2006/relationships/hyperlink" Target="https://en.wikipedia.org/wiki/Art_for_art%27s_sak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roydon" TargetMode="External"/><Relationship Id="rId3" Type="http://schemas.openxmlformats.org/officeDocument/2006/relationships/hyperlink" Target="https://en.wikipedia.org/wiki/Arms_and_the_Man" TargetMode="External"/><Relationship Id="rId7" Type="http://schemas.openxmlformats.org/officeDocument/2006/relationships/hyperlink" Target="https://en.wikipedia.org/wiki/The_Man_of_Destiny" TargetMode="External"/><Relationship Id="rId2" Type="http://schemas.openxmlformats.org/officeDocument/2006/relationships/hyperlink" Target="https://en.wikipedia.org/wiki/Blank_ve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outh_Shields" TargetMode="External"/><Relationship Id="rId5" Type="http://schemas.openxmlformats.org/officeDocument/2006/relationships/hyperlink" Target="https://en.wikipedia.org/wiki/Candida_(play)" TargetMode="External"/><Relationship Id="rId4" Type="http://schemas.openxmlformats.org/officeDocument/2006/relationships/hyperlink" Target="https://en.wikipedia.org/wiki/Ruritania" TargetMode="External"/><Relationship Id="rId9" Type="http://schemas.openxmlformats.org/officeDocument/2006/relationships/hyperlink" Target="https://en.wikipedia.org/wiki/The_Devil%27s_Discip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01D-4078-4FD0-A716-2634C93B1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Comparative literature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1DB5-5DB4-445C-A2A9-8F8BE356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/>
              <a:t>Shaymaa A. Shahine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4B8402-325D-4B58-B4FC-5EDAA67192FE}"/>
              </a:ext>
            </a:extLst>
          </p:cNvPr>
          <p:cNvSpPr txBox="1">
            <a:spLocks/>
          </p:cNvSpPr>
          <p:nvPr/>
        </p:nvSpPr>
        <p:spPr>
          <a:xfrm>
            <a:off x="1644719" y="267725"/>
            <a:ext cx="7766936" cy="1325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/>
              <a:t>Faculty of Arts</a:t>
            </a:r>
          </a:p>
          <a:p>
            <a:pPr algn="ctr"/>
            <a:r>
              <a:rPr lang="en-GB" sz="3600" b="1" dirty="0"/>
              <a:t>Year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16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EA7C-89A7-48E9-906F-A9E14176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9A771-BEFA-4A17-BBB3-E53E02CE6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By the early twentieth century his reputation as a dramatist was secured with a series of critical and popular successes that included </a:t>
            </a:r>
            <a:r>
              <a:rPr lang="en-US" sz="2400" i="1" dirty="0">
                <a:hlinkClick r:id="rId2" tooltip="Major Barbara"/>
              </a:rPr>
              <a:t>Major Barbara</a:t>
            </a:r>
            <a:r>
              <a:rPr lang="en-US" sz="2400" dirty="0"/>
              <a:t>, </a:t>
            </a:r>
            <a:r>
              <a:rPr lang="en-US" sz="2400" i="1" dirty="0">
                <a:hlinkClick r:id="rId3" tooltip="The Doctor's Dilemma (play)"/>
              </a:rPr>
              <a:t>The Doctor's Dilemma</a:t>
            </a:r>
            <a:r>
              <a:rPr lang="en-US" sz="2400" dirty="0"/>
              <a:t> and </a:t>
            </a:r>
            <a:r>
              <a:rPr lang="en-US" sz="2400" i="1" dirty="0">
                <a:hlinkClick r:id="rId4" tooltip="Caesar and Cleopatra (play)"/>
              </a:rPr>
              <a:t>Caesar and Cleopatra</a:t>
            </a:r>
            <a:r>
              <a:rPr lang="en-US" sz="2400" dirty="0"/>
              <a:t>.</a:t>
            </a:r>
            <a:endParaRPr lang="en-US" sz="2400" i="1" dirty="0">
              <a:hlinkClick r:id="rId3" tooltip="The Doctor's Dilemma (play)"/>
            </a:endParaRPr>
          </a:p>
          <a:p>
            <a:r>
              <a:rPr lang="en-US" sz="2400" i="1" dirty="0">
                <a:hlinkClick r:id="rId3" tooltip="The Doctor's Dilemma (play)"/>
              </a:rPr>
              <a:t>The Doctor's Dilemma</a:t>
            </a:r>
            <a:r>
              <a:rPr lang="en-US" sz="2400" dirty="0"/>
              <a:t> (1906), a mostly serious piece about professional ethics</a:t>
            </a:r>
          </a:p>
          <a:p>
            <a:r>
              <a:rPr lang="en-US" sz="2400" i="1" dirty="0">
                <a:hlinkClick r:id="rId4" tooltip="Caesar and Cleopatra (play)"/>
              </a:rPr>
              <a:t>Caesar and Cleopatra</a:t>
            </a:r>
            <a:r>
              <a:rPr lang="en-US" sz="2400" dirty="0"/>
              <a:t>, Shaw's counterblast to Shakespeare's </a:t>
            </a:r>
            <a:r>
              <a:rPr lang="en-US" sz="2400" i="1" dirty="0">
                <a:hlinkClick r:id="rId5" tooltip="Antony and Cleopatra"/>
              </a:rPr>
              <a:t>Antony and Cleopatra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51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2BEE-09ED-49A0-84FE-56734C4E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7E33D-6E91-4CE8-9ECC-2A9A6A5B7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Win Nobel Prize for Literature</a:t>
            </a:r>
          </a:p>
          <a:p>
            <a:r>
              <a:rPr lang="en-US" sz="2800" dirty="0"/>
              <a:t> he has regularly been rated as second only to </a:t>
            </a:r>
            <a:r>
              <a:rPr lang="en-US" sz="2800" dirty="0">
                <a:hlinkClick r:id="rId2" tooltip="William Shakespeare"/>
              </a:rPr>
              <a:t>Shakespeare</a:t>
            </a:r>
            <a:r>
              <a:rPr lang="en-US" sz="2800" dirty="0"/>
              <a:t> among British dramatists; </a:t>
            </a:r>
          </a:p>
          <a:p>
            <a:r>
              <a:rPr lang="en-US" sz="2800" dirty="0"/>
              <a:t>In 1938 he provided the screenplay for a filmed version of </a:t>
            </a:r>
            <a:r>
              <a:rPr lang="en-US" sz="2800" i="1" dirty="0"/>
              <a:t>Pygmalion</a:t>
            </a:r>
            <a:r>
              <a:rPr lang="en-US" sz="2800" dirty="0"/>
              <a:t> for which he received an </a:t>
            </a:r>
            <a:r>
              <a:rPr lang="en-US" sz="2800" dirty="0">
                <a:hlinkClick r:id="rId3" tooltip="Academy Award for Best Adapted Screenplay"/>
              </a:rPr>
              <a:t>Academy Award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701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83D04-650F-484C-B462-43C03536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Political and Social Concerns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3B6E-D91C-4498-81D9-819568CD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US" dirty="0"/>
              <a:t>In 1880’s he joined the </a:t>
            </a:r>
            <a:r>
              <a:rPr lang="en-US" dirty="0">
                <a:hlinkClick r:id="rId2" tooltip="Gradualism"/>
              </a:rPr>
              <a:t>gradualist</a:t>
            </a:r>
            <a:r>
              <a:rPr lang="en-US" dirty="0"/>
              <a:t> </a:t>
            </a:r>
            <a:r>
              <a:rPr lang="en-US" dirty="0">
                <a:hlinkClick r:id="rId3" tooltip="Fabian Society"/>
              </a:rPr>
              <a:t>Fabian Society</a:t>
            </a:r>
            <a:r>
              <a:rPr lang="en-US" dirty="0"/>
              <a:t> which later he renounced in 1920’s in </a:t>
            </a:r>
            <a:r>
              <a:rPr lang="en-US" dirty="0" err="1"/>
              <a:t>favour</a:t>
            </a:r>
            <a:r>
              <a:rPr lang="en-US" dirty="0"/>
              <a:t> of dictatorships of the right and left—he expressed admiration for both </a:t>
            </a:r>
            <a:r>
              <a:rPr lang="en-US" dirty="0">
                <a:hlinkClick r:id="rId4" tooltip="Benito Mussolini"/>
              </a:rPr>
              <a:t>Mussolini</a:t>
            </a:r>
            <a:r>
              <a:rPr lang="en-US" dirty="0"/>
              <a:t> and </a:t>
            </a:r>
            <a:r>
              <a:rPr lang="en-US" dirty="0">
                <a:hlinkClick r:id="rId5" tooltip="Joseph Stalin"/>
              </a:rPr>
              <a:t>Stalin</a:t>
            </a:r>
            <a:r>
              <a:rPr lang="en-US" dirty="0"/>
              <a:t>.  </a:t>
            </a:r>
          </a:p>
          <a:p>
            <a:r>
              <a:rPr lang="en-US" dirty="0"/>
              <a:t>denouncing both sides in the </a:t>
            </a:r>
            <a:r>
              <a:rPr lang="en-US" dirty="0">
                <a:hlinkClick r:id="rId6" tooltip="First World War"/>
              </a:rPr>
              <a:t>First World War</a:t>
            </a:r>
            <a:r>
              <a:rPr lang="en-US" dirty="0"/>
              <a:t> </a:t>
            </a:r>
          </a:p>
          <a:p>
            <a:r>
              <a:rPr lang="en-US" dirty="0"/>
              <a:t>The </a:t>
            </a:r>
            <a:r>
              <a:rPr lang="en-US" b="1" dirty="0"/>
              <a:t>Fabian Society</a:t>
            </a:r>
            <a:r>
              <a:rPr lang="en-US" dirty="0"/>
              <a:t> is a </a:t>
            </a:r>
            <a:r>
              <a:rPr lang="en-US" dirty="0">
                <a:hlinkClick r:id="rId7" tooltip="History of the socialist movement in the United Kingdom"/>
              </a:rPr>
              <a:t>British socialist</a:t>
            </a:r>
            <a:r>
              <a:rPr lang="en-US" dirty="0"/>
              <a:t> </a:t>
            </a:r>
            <a:r>
              <a:rPr lang="en-US" dirty="0" err="1"/>
              <a:t>organisation</a:t>
            </a:r>
            <a:r>
              <a:rPr lang="en-US" dirty="0"/>
              <a:t> whose purpose is to advance the principles of </a:t>
            </a:r>
            <a:r>
              <a:rPr lang="en-US" dirty="0">
                <a:hlinkClick r:id="rId8" tooltip="Democratic socialism"/>
              </a:rPr>
              <a:t>democratic socialism</a:t>
            </a:r>
            <a:r>
              <a:rPr lang="en-US" dirty="0"/>
              <a:t> via </a:t>
            </a:r>
            <a:r>
              <a:rPr lang="en-US" dirty="0">
                <a:hlinkClick r:id="rId9" tooltip="Gradualism"/>
              </a:rPr>
              <a:t>gradualist</a:t>
            </a:r>
            <a:r>
              <a:rPr lang="en-US" dirty="0"/>
              <a:t> and </a:t>
            </a:r>
            <a:r>
              <a:rPr lang="en-US" dirty="0">
                <a:hlinkClick r:id="rId10" tooltip="Reformism"/>
              </a:rPr>
              <a:t>reformist</a:t>
            </a:r>
            <a:r>
              <a:rPr lang="en-US" dirty="0"/>
              <a:t> effort in </a:t>
            </a:r>
            <a:r>
              <a:rPr lang="en-US" dirty="0">
                <a:hlinkClick r:id="rId11" tooltip="Democracy"/>
              </a:rPr>
              <a:t>democracies</a:t>
            </a:r>
            <a:r>
              <a:rPr lang="en-US" dirty="0"/>
              <a:t>, rather than by </a:t>
            </a:r>
            <a:r>
              <a:rPr lang="en-US" dirty="0">
                <a:hlinkClick r:id="rId12" tooltip="Revolution"/>
              </a:rPr>
              <a:t>revolutionary</a:t>
            </a:r>
            <a:r>
              <a:rPr lang="en-US" dirty="0"/>
              <a:t> overthrow</a:t>
            </a:r>
          </a:p>
        </p:txBody>
      </p:sp>
    </p:spTree>
    <p:extLst>
      <p:ext uri="{BB962C8B-B14F-4D97-AF65-F5344CB8AC3E}">
        <p14:creationId xmlns:p14="http://schemas.microsoft.com/office/powerpoint/2010/main" val="286912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74F0-FB53-4A0F-9DF4-3ABB4168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7D245-7B3F-473F-983F-DBDDA7533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7884775" cy="5167746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The Truth About Pygmalion</a:t>
            </a:r>
            <a:r>
              <a:rPr lang="en-US" dirty="0">
                <a:solidFill>
                  <a:schemeClr val="tx1"/>
                </a:solidFill>
              </a:rPr>
              <a:t> by Richard Huggett, 1969 Random House.</a:t>
            </a:r>
          </a:p>
          <a:p>
            <a:r>
              <a:rPr lang="en-US" i="1" dirty="0">
                <a:solidFill>
                  <a:schemeClr val="tx1"/>
                </a:solidFill>
              </a:rPr>
              <a:t>"The Modest Shaw Again: Explains in His Shrinking Way Why "Pygmalion" Was First Done in Berlin ;- Critics Like It". New York Times. 23 November 1913.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"Pygmalion, His Majesty's Theatre, 1914, review"</a:t>
            </a:r>
            <a:r>
              <a:rPr lang="en-US" i="1" dirty="0">
                <a:solidFill>
                  <a:schemeClr val="tx1"/>
                </a:solidFill>
              </a:rPr>
              <a:t>. The Telegraph. 11 April 2014. </a:t>
            </a:r>
          </a:p>
          <a:p>
            <a:r>
              <a:rPr lang="en-US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Story Of "Pygmalion.""</a:t>
            </a:r>
            <a:r>
              <a:rPr lang="en-US" i="1" dirty="0">
                <a:solidFill>
                  <a:schemeClr val="tx1"/>
                </a:solidFill>
              </a:rPr>
              <a:t>. The Times. 19 March 1914. Retrieved 19 September 2016 – via Gale.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Evans, T.F. (ed.) (1997). </a:t>
            </a:r>
            <a:r>
              <a:rPr lang="en-US" i="1" dirty="0">
                <a:solidFill>
                  <a:schemeClr val="tx1"/>
                </a:solidFill>
              </a:rPr>
              <a:t>George Bernard Shaw (The Critical Heritage Series).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Instinct of An Artist: Shaw and the Theatre."</a:t>
            </a:r>
            <a:r>
              <a:rPr lang="en-US" dirty="0">
                <a:solidFill>
                  <a:schemeClr val="tx1"/>
                </a:solidFill>
              </a:rPr>
              <a:t> Catalog for "An Exhibition from The Bernard F. </a:t>
            </a:r>
            <a:r>
              <a:rPr lang="en-US" dirty="0" err="1">
                <a:solidFill>
                  <a:schemeClr val="tx1"/>
                </a:solidFill>
              </a:rPr>
              <a:t>Burgunder</a:t>
            </a:r>
            <a:r>
              <a:rPr lang="en-US" dirty="0">
                <a:solidFill>
                  <a:schemeClr val="tx1"/>
                </a:solidFill>
              </a:rPr>
              <a:t> Collection," 1997. </a:t>
            </a: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Cornell University Library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i="1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Project Gutenberg E-text of Pygmalion, by George Bernard Shaw"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2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3DE-A771-428F-B307-4D65EDB7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462F-1B28-4FD5-8625-A01359FC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6853"/>
            <a:ext cx="10178322" cy="5309418"/>
          </a:xfrm>
        </p:spPr>
        <p:txBody>
          <a:bodyPr>
            <a:normAutofit/>
          </a:bodyPr>
          <a:lstStyle/>
          <a:p>
            <a:r>
              <a:rPr lang="en-GB" sz="3200" dirty="0"/>
              <a:t>Phones are not allowed</a:t>
            </a:r>
          </a:p>
          <a:p>
            <a:r>
              <a:rPr lang="en-GB" sz="3200" dirty="0"/>
              <a:t>Start 12 to 1.30 p.m.</a:t>
            </a:r>
          </a:p>
          <a:p>
            <a:r>
              <a:rPr lang="en-GB" sz="3200" dirty="0"/>
              <a:t>Doors closes 12.10 p.m.</a:t>
            </a:r>
          </a:p>
          <a:p>
            <a:r>
              <a:rPr lang="en-GB" sz="3200" dirty="0"/>
              <a:t>What is in it for you? Listening, Reading and Critical thinking</a:t>
            </a:r>
          </a:p>
          <a:p>
            <a:r>
              <a:rPr lang="en-GB" sz="3200" dirty="0"/>
              <a:t>Volunteers for Reflection Tree </a:t>
            </a:r>
          </a:p>
          <a:p>
            <a:r>
              <a:rPr lang="en-GB" sz="3200" dirty="0"/>
              <a:t>Question Bank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9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D3B2-FF6D-49BC-BE90-622FCCDAD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C097-4A08-429E-A26E-500C1758A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650" y="5391150"/>
            <a:ext cx="9149211" cy="928889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Lucida Bright" panose="02040602050505020304" pitchFamily="18" charset="0"/>
              </a:rPr>
              <a:t>Bernard Shaw</a:t>
            </a:r>
            <a:endParaRPr lang="en-US" sz="4000" dirty="0">
              <a:latin typeface="Lucida Bright" panose="020406020505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C93925-3245-42FE-A693-4D827F932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1" y="152400"/>
            <a:ext cx="8700654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5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ACFFD0-5373-4AD2-8051-0C923D34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/>
              <a:t>Bernard Shaw</a:t>
            </a:r>
            <a:endParaRPr lang="en-US" sz="8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D9FBA-9A5D-4E6A-AA76-D792DAE35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(</a:t>
            </a:r>
            <a:r>
              <a:rPr lang="en-US" sz="3600" dirty="0"/>
              <a:t>1856 –1950)</a:t>
            </a:r>
          </a:p>
        </p:txBody>
      </p:sp>
    </p:spTree>
    <p:extLst>
      <p:ext uri="{BB962C8B-B14F-4D97-AF65-F5344CB8AC3E}">
        <p14:creationId xmlns:p14="http://schemas.microsoft.com/office/powerpoint/2010/main" val="106069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CED2-23EE-4BAC-A7EF-C316560C9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0218"/>
            <a:ext cx="8596668" cy="955964"/>
          </a:xfrm>
        </p:spPr>
        <p:txBody>
          <a:bodyPr/>
          <a:lstStyle/>
          <a:p>
            <a:r>
              <a:rPr lang="en-GB" b="1" dirty="0"/>
              <a:t>Life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7A605-090E-4973-B1C7-217325549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1440873"/>
            <a:ext cx="9670473" cy="5223163"/>
          </a:xfrm>
        </p:spPr>
        <p:txBody>
          <a:bodyPr>
            <a:normAutofit/>
          </a:bodyPr>
          <a:lstStyle/>
          <a:p>
            <a:r>
              <a:rPr lang="en-GB" sz="2000" dirty="0"/>
              <a:t>Born in Dublin where life was still rural, simple, and poor</a:t>
            </a:r>
          </a:p>
          <a:p>
            <a:r>
              <a:rPr lang="en-GB" sz="2000" dirty="0"/>
              <a:t> to an alcoholic father, whom he did not trust</a:t>
            </a:r>
          </a:p>
          <a:p>
            <a:r>
              <a:rPr lang="en-GB" sz="2000" dirty="0"/>
              <a:t>And an ambitious mother who worked as a singer and a performer. Shaw admired her a lot</a:t>
            </a:r>
          </a:p>
          <a:p>
            <a:r>
              <a:rPr lang="en-US" sz="2000" dirty="0"/>
              <a:t>Shaw, a sensitive boy, found the less salubrious parts of Dublin shocking and distressing, and was happier at the cottage.</a:t>
            </a:r>
          </a:p>
          <a:p>
            <a:r>
              <a:rPr lang="en-US" sz="2000" dirty="0"/>
              <a:t>Between 1865 and 1871, Shaw attended four schools, all of which he hated. : "Schools and schoolmasters", he later wrote, were "prisons and turnkeys in which children are kept to prevent them disturbing and chaperoning their parents.“ </a:t>
            </a:r>
          </a:p>
          <a:p>
            <a:r>
              <a:rPr lang="en-US" sz="2000" dirty="0"/>
              <a:t>In October 1871 he left school to become a junior clerk in a Dublin firm of land agents, where he worked hard, and quickly rose to become head cashier.</a:t>
            </a:r>
          </a:p>
        </p:txBody>
      </p:sp>
    </p:spTree>
    <p:extLst>
      <p:ext uri="{BB962C8B-B14F-4D97-AF65-F5344CB8AC3E}">
        <p14:creationId xmlns:p14="http://schemas.microsoft.com/office/powerpoint/2010/main" val="338985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811-E49E-4D83-85BF-BA8012933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5527"/>
            <a:ext cx="8596668" cy="1025237"/>
          </a:xfrm>
        </p:spPr>
        <p:txBody>
          <a:bodyPr/>
          <a:lstStyle/>
          <a:p>
            <a:r>
              <a:rPr lang="en-GB" b="1" dirty="0"/>
              <a:t>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80543-7BE4-4FBB-8964-59BE3C9CD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14401"/>
            <a:ext cx="9476509" cy="540327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Ireland was a country to leave, its economic, political and social hardships led many to leave among whom was Shaw</a:t>
            </a:r>
          </a:p>
          <a:p>
            <a:r>
              <a:rPr lang="en-US" sz="2800" dirty="0"/>
              <a:t>In June 1873, Shaw left Dublin for London and never returned.</a:t>
            </a:r>
            <a:endParaRPr lang="en-GB" sz="2800" dirty="0"/>
          </a:p>
          <a:p>
            <a:r>
              <a:rPr lang="en-GB" sz="2800" dirty="0"/>
              <a:t>In London, his mother taught music and supported him for ten years. </a:t>
            </a:r>
          </a:p>
          <a:p>
            <a:r>
              <a:rPr lang="en-US" sz="2800" dirty="0"/>
              <a:t>Eventually Shaw was driven to applying for office jobs. In the interim he secured a reader's pass for the </a:t>
            </a:r>
            <a:r>
              <a:rPr lang="en-US" sz="2800" dirty="0">
                <a:hlinkClick r:id="rId2" tooltip="British Museum"/>
              </a:rPr>
              <a:t>British Museum</a:t>
            </a:r>
            <a:r>
              <a:rPr lang="en-US" sz="2800" dirty="0"/>
              <a:t>. Reading Room (the forerunner of the </a:t>
            </a:r>
            <a:r>
              <a:rPr lang="en-US" sz="2800" dirty="0">
                <a:hlinkClick r:id="rId3" tooltip="British Library"/>
              </a:rPr>
              <a:t>British Library</a:t>
            </a:r>
            <a:r>
              <a:rPr lang="en-US" sz="2800" dirty="0"/>
              <a:t>) and spent most weekdays there, reading and writing. </a:t>
            </a:r>
          </a:p>
          <a:p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1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80A9-D5F0-4609-9327-3FAEFA9E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3964"/>
            <a:ext cx="8596668" cy="955963"/>
          </a:xfrm>
        </p:spPr>
        <p:txBody>
          <a:bodyPr>
            <a:normAutofit/>
          </a:bodyPr>
          <a:lstStyle/>
          <a:p>
            <a:r>
              <a:rPr lang="en-GB" dirty="0"/>
              <a:t>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B9FAC-7680-4DD2-8954-3EB15F3E1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9927"/>
            <a:ext cx="8596668" cy="5708073"/>
          </a:xfrm>
        </p:spPr>
        <p:txBody>
          <a:bodyPr>
            <a:normAutofit fontScale="77500" lnSpcReduction="20000"/>
          </a:bodyPr>
          <a:lstStyle/>
          <a:p>
            <a:r>
              <a:rPr lang="en-GB" sz="3000" dirty="0"/>
              <a:t>In London, he </a:t>
            </a:r>
            <a:r>
              <a:rPr lang="en-US" sz="3000" dirty="0"/>
              <a:t>embarked on a rigorous process of self-education during his work at the museum</a:t>
            </a:r>
          </a:p>
          <a:p>
            <a:r>
              <a:rPr lang="en-US" sz="3000" dirty="0"/>
              <a:t>In 1884 and 1885, through the influence of his mother’s best friend, Shaw was engaged to write book and music criticism for London papers, </a:t>
            </a:r>
            <a:r>
              <a:rPr lang="en-US" sz="3200" dirty="0"/>
              <a:t>as ghost-writer</a:t>
            </a:r>
          </a:p>
          <a:p>
            <a:r>
              <a:rPr lang="en-US" sz="3200" dirty="0"/>
              <a:t>For the next four years Shaw made a negligible income from writing, and was </a:t>
            </a:r>
            <a:r>
              <a:rPr lang="en-US" sz="3200" dirty="0" err="1"/>
              <a:t>subsidised</a:t>
            </a:r>
            <a:r>
              <a:rPr lang="en-US" sz="3200" dirty="0"/>
              <a:t> by his mother.</a:t>
            </a:r>
            <a:endParaRPr lang="en-US" sz="3200" u="sng" baseline="30000" dirty="0"/>
          </a:p>
          <a:p>
            <a:r>
              <a:rPr lang="en-US" sz="3200" dirty="0"/>
              <a:t>He had become a respected music critic</a:t>
            </a:r>
          </a:p>
          <a:p>
            <a:r>
              <a:rPr lang="en-US" sz="3200" dirty="0"/>
              <a:t>He first joined the Marxist </a:t>
            </a:r>
            <a:r>
              <a:rPr lang="en-US" sz="3200" u="sng" dirty="0">
                <a:solidFill>
                  <a:srgbClr val="92D050"/>
                </a:solidFill>
              </a:rPr>
              <a:t>Social Democratic Federation. </a:t>
            </a:r>
            <a:r>
              <a:rPr lang="en-US" sz="3200" dirty="0">
                <a:solidFill>
                  <a:schemeClr val="tx1"/>
                </a:solidFill>
              </a:rPr>
              <a:t>However, he realized change need patience and parliamentary reform not revolutionary act.</a:t>
            </a:r>
          </a:p>
          <a:p>
            <a:r>
              <a:rPr lang="en-US" sz="3200" dirty="0"/>
              <a:t>In 1880’s, he joined the </a:t>
            </a:r>
            <a:r>
              <a:rPr lang="en-US" sz="3200" dirty="0">
                <a:hlinkClick r:id="rId2" tooltip="Gradualism"/>
              </a:rPr>
              <a:t>gradualist</a:t>
            </a:r>
            <a:r>
              <a:rPr lang="en-US" sz="3200" dirty="0"/>
              <a:t> </a:t>
            </a:r>
            <a:r>
              <a:rPr lang="en-US" sz="3200" dirty="0">
                <a:hlinkClick r:id="rId3" tooltip="Fabian Society"/>
              </a:rPr>
              <a:t>Fabian Society</a:t>
            </a:r>
            <a:r>
              <a:rPr lang="en-US" sz="3200" dirty="0"/>
              <a:t> and became its most prominent pamphleteer. Influenced by </a:t>
            </a:r>
            <a:r>
              <a:rPr lang="en-US" sz="3200" dirty="0">
                <a:hlinkClick r:id="rId4" tooltip="Henrik Ibsen"/>
              </a:rPr>
              <a:t>Henrik Ibsen</a:t>
            </a:r>
            <a:r>
              <a:rPr lang="en-US" sz="3200" dirty="0"/>
              <a:t>, he sought to introduce a new realism into English-language drama, using his plays as vehicles to disseminate his political, social and religious ideas. </a:t>
            </a:r>
          </a:p>
          <a:p>
            <a:endParaRPr lang="en-US" sz="3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46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69D7A-7ACC-4670-9A57-E04267F6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836"/>
            <a:ext cx="8596668" cy="872837"/>
          </a:xfrm>
        </p:spPr>
        <p:txBody>
          <a:bodyPr/>
          <a:lstStyle/>
          <a:p>
            <a:r>
              <a:rPr lang="en-GB" dirty="0"/>
              <a:t>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C0C13-F75D-4344-AB4F-70425B15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3672"/>
            <a:ext cx="8596668" cy="5763491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Shaw most admired  </a:t>
            </a:r>
            <a:r>
              <a:rPr lang="en-US" sz="2800" dirty="0">
                <a:hlinkClick r:id="rId2" tooltip="William Morris"/>
              </a:rPr>
              <a:t>William Morris</a:t>
            </a:r>
            <a:r>
              <a:rPr lang="en-US" sz="2800" dirty="0"/>
              <a:t> and </a:t>
            </a:r>
            <a:r>
              <a:rPr lang="en-US" sz="2800" dirty="0">
                <a:hlinkClick r:id="rId3" tooltip="John Ruskin"/>
              </a:rPr>
              <a:t>John Ruskin</a:t>
            </a:r>
            <a:r>
              <a:rPr lang="en-US" sz="2800" dirty="0"/>
              <a:t>, and he sought to follow their precepts in his criticisms. Their emphasis on morality appealed to Shaw, who rejected the idea of </a:t>
            </a:r>
            <a:r>
              <a:rPr lang="en-US" sz="2800" dirty="0">
                <a:hlinkClick r:id="rId4" tooltip="Art for art's sake"/>
              </a:rPr>
              <a:t>art for art's sake</a:t>
            </a:r>
            <a:r>
              <a:rPr lang="en-US" sz="2800" dirty="0"/>
              <a:t>, and insisted that all great art must be </a:t>
            </a:r>
            <a:r>
              <a:rPr lang="en-US" sz="2800" dirty="0">
                <a:hlinkClick r:id="rId5" tooltip="Didacticism"/>
              </a:rPr>
              <a:t>didactic</a:t>
            </a:r>
            <a:r>
              <a:rPr lang="en-US" sz="2800" dirty="0"/>
              <a:t>.</a:t>
            </a:r>
          </a:p>
          <a:p>
            <a:r>
              <a:rPr lang="en-US" sz="2800" dirty="0"/>
              <a:t>Ibsen as he believed is the enemy of idealism. He aimed at destroying Illusions and revealing truth about society.</a:t>
            </a:r>
          </a:p>
          <a:p>
            <a:r>
              <a:rPr lang="en-US" sz="2800" dirty="0"/>
              <a:t>he struggled to establish himself as a writer and novelist</a:t>
            </a:r>
          </a:p>
          <a:p>
            <a:r>
              <a:rPr lang="en-US" sz="2800" dirty="0"/>
              <a:t>His first completed novel, </a:t>
            </a:r>
            <a:r>
              <a:rPr lang="en-US" sz="2800" i="1" dirty="0"/>
              <a:t>Immaturity</a:t>
            </a:r>
            <a:r>
              <a:rPr lang="en-US" sz="2800" dirty="0"/>
              <a:t> (1879), was too grim to appeal to publishers and did not appear until the 1930s.</a:t>
            </a:r>
          </a:p>
          <a:p>
            <a:r>
              <a:rPr lang="en-US" sz="2800" dirty="0"/>
              <a:t>In rapid succession he wrote two more novels: </a:t>
            </a:r>
            <a:r>
              <a:rPr lang="en-US" sz="2800" i="1" dirty="0"/>
              <a:t>The Irrational Knot</a:t>
            </a:r>
            <a:r>
              <a:rPr lang="en-US" sz="2800" dirty="0"/>
              <a:t> (1880) and </a:t>
            </a:r>
            <a:r>
              <a:rPr lang="en-US" sz="2800" i="1" dirty="0"/>
              <a:t>Love Among the Artists</a:t>
            </a:r>
            <a:r>
              <a:rPr lang="en-US" sz="2800" dirty="0"/>
              <a:t> (1881), but neither found a publisher; each was </a:t>
            </a:r>
            <a:r>
              <a:rPr lang="en-US" sz="2800" dirty="0" err="1">
                <a:hlinkClick r:id="rId6" tooltip="Serial (literature)"/>
              </a:rPr>
              <a:t>serialised</a:t>
            </a:r>
            <a:r>
              <a:rPr lang="en-US" sz="2800" dirty="0"/>
              <a:t> a few years later in the socialist magazine </a:t>
            </a:r>
            <a:r>
              <a:rPr lang="en-US" sz="2800" i="1" dirty="0"/>
              <a:t>Our Corner.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6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04FC-246A-4669-9B8E-8C40A9C7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0110"/>
            <a:ext cx="8596668" cy="1094510"/>
          </a:xfrm>
        </p:spPr>
        <p:txBody>
          <a:bodyPr/>
          <a:lstStyle/>
          <a:p>
            <a:r>
              <a:rPr lang="en-GB" dirty="0"/>
              <a:t>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DC1B-94BC-4258-BDB8-11EE32BFB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72837"/>
            <a:ext cx="8596668" cy="540327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His first attempt at drama, begun in 1878, was a </a:t>
            </a:r>
            <a:r>
              <a:rPr lang="en-US" sz="2400" dirty="0">
                <a:hlinkClick r:id="rId2" tooltip="Blank verse"/>
              </a:rPr>
              <a:t>blank-verse</a:t>
            </a:r>
            <a:r>
              <a:rPr lang="en-US" sz="2400" dirty="0"/>
              <a:t> satirical piece on a religious theme. It was abandoned unfinished, as was his first try at a novel. </a:t>
            </a:r>
          </a:p>
          <a:p>
            <a:r>
              <a:rPr lang="en-US" sz="2400" dirty="0"/>
              <a:t>Shaw had been writing plays for years before his first public success as a dramatist.</a:t>
            </a:r>
          </a:p>
          <a:p>
            <a:r>
              <a:rPr lang="en-US" sz="2400" dirty="0"/>
              <a:t>In 1894, Shaw's  </a:t>
            </a:r>
            <a:r>
              <a:rPr lang="en-US" sz="2400" i="1" dirty="0">
                <a:hlinkClick r:id="rId3" tooltip="Arms and the Man"/>
              </a:rPr>
              <a:t>Arms and the Man</a:t>
            </a:r>
            <a:r>
              <a:rPr lang="en-US" sz="2400" i="1" dirty="0"/>
              <a:t>, </a:t>
            </a:r>
            <a:r>
              <a:rPr lang="en-US" sz="2400" dirty="0"/>
              <a:t> a mock-</a:t>
            </a:r>
            <a:r>
              <a:rPr lang="en-US" sz="2400" dirty="0">
                <a:hlinkClick r:id="rId4" tooltip="Ruritania"/>
              </a:rPr>
              <a:t>Ruritanian</a:t>
            </a:r>
            <a:r>
              <a:rPr lang="en-US" sz="2400" dirty="0"/>
              <a:t> comedy </a:t>
            </a:r>
            <a:r>
              <a:rPr lang="en-US" sz="2400" dirty="0" err="1"/>
              <a:t>satirising</a:t>
            </a:r>
            <a:r>
              <a:rPr lang="en-US" sz="2400" dirty="0"/>
              <a:t> conventions of love, military </a:t>
            </a:r>
            <a:r>
              <a:rPr lang="en-US" sz="2400" dirty="0" err="1"/>
              <a:t>honour</a:t>
            </a:r>
            <a:r>
              <a:rPr lang="en-US" sz="2400" dirty="0"/>
              <a:t> and class, brought him financial success.</a:t>
            </a:r>
          </a:p>
          <a:p>
            <a:r>
              <a:rPr lang="en-US" sz="2400" i="1" dirty="0">
                <a:hlinkClick r:id="rId5" tooltip="Candida (play)"/>
              </a:rPr>
              <a:t>Candida</a:t>
            </a:r>
            <a:r>
              <a:rPr lang="en-US" sz="2400" dirty="0"/>
              <a:t>, which presented a young woman making a conventional romantic choice for unconventional reasons, received a single performance in </a:t>
            </a:r>
            <a:r>
              <a:rPr lang="en-US" sz="2400" dirty="0">
                <a:hlinkClick r:id="rId6" tooltip="South Shields"/>
              </a:rPr>
              <a:t>South Shields</a:t>
            </a:r>
            <a:r>
              <a:rPr lang="en-US" sz="2400" dirty="0"/>
              <a:t> in 1895</a:t>
            </a:r>
            <a:endParaRPr lang="en-US" sz="2400" baseline="30000" dirty="0"/>
          </a:p>
          <a:p>
            <a:r>
              <a:rPr lang="en-US" sz="2400" dirty="0"/>
              <a:t>In 1897 a playlet about Napoleon called </a:t>
            </a:r>
            <a:r>
              <a:rPr lang="en-US" sz="2400" i="1" dirty="0">
                <a:hlinkClick r:id="rId7" tooltip="The Man of Destiny"/>
              </a:rPr>
              <a:t>The Man of Destiny</a:t>
            </a:r>
            <a:r>
              <a:rPr lang="en-US" sz="2400" dirty="0"/>
              <a:t> had a single staging at </a:t>
            </a:r>
            <a:r>
              <a:rPr lang="en-US" sz="2400" dirty="0">
                <a:hlinkClick r:id="rId8" tooltip="Croydon"/>
              </a:rPr>
              <a:t>Croydon</a:t>
            </a:r>
            <a:r>
              <a:rPr lang="en-US" sz="2400" dirty="0"/>
              <a:t>. </a:t>
            </a:r>
          </a:p>
          <a:p>
            <a:r>
              <a:rPr lang="en-US" sz="2400" dirty="0"/>
              <a:t>The historical melodrama </a:t>
            </a:r>
            <a:r>
              <a:rPr lang="en-US" sz="2400" i="1" dirty="0">
                <a:hlinkClick r:id="rId9" tooltip="The Devil's Disciple"/>
              </a:rPr>
              <a:t>The Devil's Disciple</a:t>
            </a:r>
            <a:r>
              <a:rPr lang="en-US" sz="24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2586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746</TotalTime>
  <Words>1041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Lucida Bright</vt:lpstr>
      <vt:lpstr>Trebuchet MS</vt:lpstr>
      <vt:lpstr>Wingdings 3</vt:lpstr>
      <vt:lpstr>Facet</vt:lpstr>
      <vt:lpstr>Comparative literature</vt:lpstr>
      <vt:lpstr>Codes of Conduct</vt:lpstr>
      <vt:lpstr>PowerPoint Presentation</vt:lpstr>
      <vt:lpstr>Bernard Shaw</vt:lpstr>
      <vt:lpstr>Life</vt:lpstr>
      <vt:lpstr>Life</vt:lpstr>
      <vt:lpstr>Career</vt:lpstr>
      <vt:lpstr>Career</vt:lpstr>
      <vt:lpstr>Career</vt:lpstr>
      <vt:lpstr>PowerPoint Presentation</vt:lpstr>
      <vt:lpstr>Awards</vt:lpstr>
      <vt:lpstr>Political and Social Concerns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Shahine Shaymaa</dc:creator>
  <cp:lastModifiedBy>Shahine Shaymaa</cp:lastModifiedBy>
  <cp:revision>31</cp:revision>
  <dcterms:created xsi:type="dcterms:W3CDTF">2019-03-12T10:40:17Z</dcterms:created>
  <dcterms:modified xsi:type="dcterms:W3CDTF">2020-03-23T21:43:08Z</dcterms:modified>
</cp:coreProperties>
</file>